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70"/>
  </p:notesMasterIdLst>
  <p:sldIdLst>
    <p:sldId id="256" r:id="rId3"/>
    <p:sldId id="257" r:id="rId4"/>
    <p:sldId id="258" r:id="rId5"/>
    <p:sldId id="263" r:id="rId6"/>
    <p:sldId id="264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7" r:id="rId166"/>
    <p:sldId id="428" r:id="rId167"/>
    <p:sldId id="429" r:id="rId168"/>
    <p:sldId id="430" r:id="rId1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E72C79-37E0-4C37-BAA3-E13DA62496C5}">
  <a:tblStyle styleId="{A8E72C79-37E0-4C37-BAA3-E13DA62496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BOR49-rVY0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ropbox.com/scl/fi/8b7qg0l7mzqf94ceh14gq/1996_lecture0_edit-1080p_1.mp4?rlkey=qglrv13jr6097sj9ej0j5jf6c&amp;dl=0" TargetMode="Externa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contacts/id1069512615#?platform=iphone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nintendo.fandom.com/wiki/Nintendo_characters#Mario_series_(including_sub-franchises)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326949981/editor/" TargetMode="External"/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scratch-wiki.info/wiki/User_Interface#Code_Tab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acks.mit.edu/Hacks/by_year/1991/fire_hydran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eSU3psxlo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ropbox.com/scl/fo/1pyeevhehy01u8u4xeak3/ANbRpkhKRTES3rasrhPKz3w?rlkey=q43mvpuvnc0kxwegiva57i94p&amp;st=90yyqsjb&amp;dl=0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itish_and_American_keyboards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guide/mac-help/enter-characters-with-accent-marks-on-mac-mh27474/12.0/mac/12.0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face-with-tears-of-joy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google/15.1/face-with-tears-of-joy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telegram/telemoji-november-2023/face-with-tears-of-joy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unicode.org/emoji/emoji-frequency/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apple/ios-17.4/face-with-tears-of-joy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3q9MM__h-M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889664db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889664db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889664db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889664db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16215f433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16215f433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8fb3d840b4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8fb3d840b4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Monday, September 16, 1996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https://youtu.be/HBOR49-rVY0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https://www.dropbox.com/scl/fi/8b7qg0l7mzqf94ceh14gq/1996_lecture0_edit-1080p_1.mp4?rlkey=qglrv13jr6097sj9ej0j5jf6c&amp;dl=0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fb3d840b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fb3d840b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94fba800c4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94fba800c4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94fba800c4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94fba800c4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d3b88704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d3b88704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09d1a31b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09d1a31b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409d1a31b6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409d1a31b6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09d1a31b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09d1a31b6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1c0602a78_1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1c0602a78_1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6215f433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6215f433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process, have to represent information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1c0602a78_1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1c0602a78_1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09d1a31b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409d1a31b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fb3d840b4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8fb3d840b4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8fb3d840b4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8fb3d840b4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fb3d840b4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fb3d840b4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1907da2b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1907da2b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1907da2bc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1907da2bc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1907da2bc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41907da2bc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1907da2b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41907da2b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41907da2bc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41907da2bc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889664db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889664db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on hand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8fb3d840b4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8fb3d840b4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7bc75060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7bc75060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8fb3d840b4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8fb3d840b4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fb3d840b4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8fb3d840b4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fb3d840b4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8fb3d840b4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8fb3d840b4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8fb3d840b4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8fb3d840b4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8fb3d840b4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8fb3d840b4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8fb3d840b4_1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8fb3d840b4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8fb3d840b4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7a58b8ce8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7a58b8ce8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889664db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889664db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7a58b8ce8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7a58b8ce8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8fb3d840b4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8fb3d840b4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41c76295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41c76295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48c5f4146c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48c5f4146c_4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8fb3d840b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8fb3d840b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a437683298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a437683298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a437683298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a437683298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4889664db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4889664db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https://scratch.mit.edu/projects/326949981/editor/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7a58b8ce8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7a58b8ce8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41c0602a78_1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41c0602a78_1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https://en.scratch-wiki.info/wiki/User_Interface#Code_Tab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bd54ace3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bd54ace3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use 2 digits?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1c0602a78_1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1c0602a78_1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7a58b8ce8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7a58b8ce8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7a58b8ce8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7a58b8ce8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7a58b8ce8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7a58b8ce8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c4a7e6be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c4a7e6be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1c0602a78_1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1c0602a78_1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side effect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fb3d840b4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fb3d840b4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193ad8eb2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193ad8eb2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193ad8eb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193ad8eb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4193ad8eb2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4193ad8eb2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889664db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889664db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4193ad8eb2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4193ad8eb2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1c0602a78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41c0602a78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return value</a:t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8fb3d840b4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8fb3d840b4_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193ad8eb2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4193ad8eb2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193ad8eb2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193ad8eb2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193ad8eb2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193ad8eb2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193ad8eb2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193ad8eb2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1c0602a78_1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1c0602a78_1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 from one function as argument to other function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193ad8eb2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4193ad8eb2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4193ad8eb2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4193ad8eb2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889664db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889664db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193ad8eb2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193ad8eb2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193ad8eb2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4193ad8eb2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193ad8eb2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4193ad8eb2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193ad8eb2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193ad8eb2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4193ad8eb2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4193ad8eb2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193ad8eb2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193ad8eb2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7bd54ace3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7bd54ace3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fe6f346d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fe6f346d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889664db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889664db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889664db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889664db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store 0s and 1s?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92962e8aa_6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92962e8aa_6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bbece32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bbece32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92962e8aa_6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92962e8aa_6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92962e8aa_6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92962e8aa_6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92962e8aa_6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92962e8aa_6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BULBS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6ddd0b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e6ddd0b2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e6ddd0b2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e6ddd0b2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e6ddd0b2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e6ddd0b2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e6ddd0b2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e6ddd0b2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e6ddd0b2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e6ddd0b2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e6ddd0b2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e6ddd0b2f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e6ddd0b2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e6ddd0b2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e71d0484e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e71d0484e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e6ddd0b2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e6ddd0b2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e6ddd0b2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e6ddd0b2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e6ddd0b2f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e6ddd0b2f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e6ddd0b2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e6ddd0b2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e6ddd0b2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e6ddd0b2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889664db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889664db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889664d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889664d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4fba800c4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4fba800c4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1c0602a7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1c0602a7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1c0602a7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1c0602a7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966df92b6_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966df92b6_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http://hacks.mit.edu/Hacks/by_year/1991/fire_hydrant/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1c0602a7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1c0602a7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1c0602a78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1c0602a78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1c0602a78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1c0602a78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1c0602a78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1c0602a78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1c0602a78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1c0602a78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1c0602a78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1c0602a78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1c0602a78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1c0602a78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1c0602a78_1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1c0602a78_1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1c0602a78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1c0602a78_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4fba800c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4fba800c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fb3d840b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fb3d840b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c0602a78_1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1c0602a78_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1c0602a78_1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1c0602a78_1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1c0602a78_1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1c0602a78_1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c0602a78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c0602a78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1c0602a78_1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1c0602a78_1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1c0602a78_1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1c0602a78_1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1c0602a78_1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1c0602a78_1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1c0602a78_1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1c0602a78_1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889664db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889664db8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4889664db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4889664db8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fb3d840b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fb3d840b4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889664db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4889664db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octet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fb3d840b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8fb3d840b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fb3d840b4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8fb3d840b4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255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09d1a31b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09d1a31b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fb3d840b4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8fb3d840b4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09d1a31b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09d1a31b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09d1a31b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09d1a31b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4889664db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4889664db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889664db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889664db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889664db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4889664db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fb3d840b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fb3d840b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https://youtu.be/BeSU3psxlow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https://www.dropbox.com/scl/fo/1pyeevhehy01u8u4xeak3/ANbRpkhKRTES3rasrhPKz3w?rlkey=q43mvpuvnc0kxwegiva57i94p&amp;st=90yyqsjb&amp;dl=0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4fba800c4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4fba800c4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fb3d840b4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8fb3d840b4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fb3d840b4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8fb3d840b4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09d1a31b6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09d1a31b6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bd54ace3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7bd54ace3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437683298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a437683298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9d1a31b6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09d1a31b6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https://en.wikipedia.org/wiki/British_and_American_keyboards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to represent other symbols?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9d1a31b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09d1a31b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https://support.apple.com/guide/mac-help/enter-characters-with-accent-marks-on-mac-mh27474/12.0/mac/12.0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09d1a31b6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09d1a31b6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09d1a31b6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09d1a31b6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889664db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889664db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of information: how represent it, how process it?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c4a7e6be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ec4a7e6be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c4a7e6be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c4a7e6be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billion, 36 million, 991 thousand, 1 hundred 6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fb3d840b4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8fb3d840b4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fb3d840b4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8fb3d840b4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https://emojipedia.org/face-with-tears-of-joy/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fb3d840b4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8fb3d840b4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https://emojipedia.org/google/15.1/face-with-tears-of-joy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c4a7e6be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c4a7e6be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https://emojipedia.org/telegram/telemoji-november-2023/face-with-tears-of-joy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fb3d840b4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8fb3d840b4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https://home.unicode.org/emoji/emoji-frequency/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 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09d1a31b6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09d1a31b6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1c0602a78_1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1c0602a78_1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1c0602a78_1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1c0602a78_1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889664db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889664db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ideas from computer science to solving problems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1c0602a78_1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1c0602a78_1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41c0602a78_1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41c0602a78_1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1c0602a78_1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1c0602a78_1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#484921ff, but brightened for projectors.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8a6f4c935bc918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78a6f4c935bc918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actually #484921ff.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fb3d840b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fb3d840b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https://emojipedia.org/apple/ios-17.4/face-with-tears-of-joy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fb3d840b4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8fb3d840b4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8fb3d840b4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8fb3d840b4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fb3d840b4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fb3d840b4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https://youtu.be/p3q9MM__h-M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193ad8eb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193ad8eb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note, duration, volume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416215f433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416215f433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" TargetMode="Externa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1025435" y="1985554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solving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74" name="Google Shape;774;p13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85" name="Google Shape;785;p13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35"/>
          <p:cNvPicPr preferRelativeResize="0"/>
          <p:nvPr/>
        </p:nvPicPr>
        <p:blipFill rotWithShape="1">
          <a:blip r:embed="rId3">
            <a:alphaModFix/>
          </a:blip>
          <a:srcRect t="6516" b="14965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36"/>
          <p:cNvPicPr preferRelativeResize="0"/>
          <p:nvPr/>
        </p:nvPicPr>
        <p:blipFill rotWithShape="1">
          <a:blip r:embed="rId3">
            <a:alphaModFix/>
          </a:blip>
          <a:srcRect t="10741" b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38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39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18" name="Google Shape;818;p139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140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140"/>
          <p:cNvCxnSpPr/>
          <p:nvPr/>
        </p:nvCxnSpPr>
        <p:spPr>
          <a:xfrm>
            <a:off x="2320075" y="1730575"/>
            <a:ext cx="0" cy="135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140"/>
          <p:cNvCxnSpPr/>
          <p:nvPr/>
        </p:nvCxnSpPr>
        <p:spPr>
          <a:xfrm rot="10800000">
            <a:off x="1691275" y="1730575"/>
            <a:ext cx="62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7" name="Google Shape;827;p140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28" name="Google Shape;828;p1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p141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141"/>
          <p:cNvCxnSpPr/>
          <p:nvPr/>
        </p:nvCxnSpPr>
        <p:spPr>
          <a:xfrm rot="10800000">
            <a:off x="1691275" y="3084175"/>
            <a:ext cx="62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36" name="Google Shape;836;p1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37" name="Google Shape;837;p1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4" name="Google Shape;844;p1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5" name="Google Shape;845;p1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lang="en" sz="2400" baseline="-250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 i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851" name="Google Shape;851;p14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857" name="Google Shape;857;p14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  <p:sp>
        <p:nvSpPr>
          <p:cNvPr id="863" name="Google Shape;863;p14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6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7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Pick up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Look at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Quit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8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9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 is on page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 is earlier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 is later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0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person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  Else if person is later in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unary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arguments, return values, variables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conditionals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Boolean expressions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3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 says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6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student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why 111 in binary is 7 is decimal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hand holding a yellow rubber duck&#10;&#10;AI-generated content may be incorrect.">
            <a:extLst>
              <a:ext uri="{FF2B5EF4-FFF2-40B4-BE49-F238E27FC236}">
                <a16:creationId xmlns:a16="http://schemas.microsoft.com/office/drawing/2014/main" id="{4BCAF32F-8F09-7E30-A3A8-22420705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Reasonable</a:t>
            </a:r>
            <a:endParaRPr/>
          </a:p>
        </p:txBody>
      </p:sp>
      <p:sp>
        <p:nvSpPr>
          <p:cNvPr id="939" name="Google Shape;939;p1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</a:rPr>
              <a:t>Using AI-based software to write your code</a:t>
            </a:r>
            <a:endParaRPr sz="2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Reasonable</a:t>
            </a:r>
            <a:endParaRPr/>
          </a:p>
        </p:txBody>
      </p:sp>
      <p:sp>
        <p:nvSpPr>
          <p:cNvPr id="945" name="Google Shape;945;p1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</a:rPr>
              <a:t>Using AI to ask questions</a:t>
            </a:r>
            <a:endParaRPr sz="2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Visual Studio </a:t>
            </a:r>
            <a:br>
              <a:rPr lang="en" sz="5100" dirty="0"/>
            </a:br>
            <a:r>
              <a:rPr lang="en" sz="5100" dirty="0"/>
              <a:t>Github Codespace</a:t>
            </a:r>
            <a:endParaRPr sz="5100" dirty="0"/>
          </a:p>
        </p:txBody>
      </p:sp>
      <p:sp>
        <p:nvSpPr>
          <p:cNvPr id="957" name="Google Shape;957;p1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uFill>
                  <a:noFill/>
                </a:uFill>
              </a:rPr>
              <a:t>The Sandbox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4"/>
          <p:cNvSpPr txBox="1">
            <a:spLocks noGrp="1"/>
          </p:cNvSpPr>
          <p:nvPr>
            <p:ph type="body" idx="1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5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7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8"/>
          <p:cNvSpPr txBox="1">
            <a:spLocks noGrp="1"/>
          </p:cNvSpPr>
          <p:nvPr>
            <p:ph type="body" idx="1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75" y="1743075"/>
            <a:ext cx="23050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Scratch</a:t>
            </a:r>
            <a:endParaRPr/>
          </a:p>
        </p:txBody>
      </p:sp>
      <p:sp>
        <p:nvSpPr>
          <p:cNvPr id="993" name="Google Shape;993;p1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scratch.mit.edu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base-2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72"/>
          <p:cNvSpPr/>
          <p:nvPr/>
        </p:nvSpPr>
        <p:spPr>
          <a:xfrm>
            <a:off x="2129550" y="0"/>
            <a:ext cx="7014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72"/>
          <p:cNvSpPr/>
          <p:nvPr/>
        </p:nvSpPr>
        <p:spPr>
          <a:xfrm>
            <a:off x="27119" y="75"/>
            <a:ext cx="21150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73"/>
          <p:cNvSpPr/>
          <p:nvPr/>
        </p:nvSpPr>
        <p:spPr>
          <a:xfrm>
            <a:off x="5752800" y="0"/>
            <a:ext cx="33915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73"/>
          <p:cNvSpPr/>
          <p:nvPr/>
        </p:nvSpPr>
        <p:spPr>
          <a:xfrm>
            <a:off x="14450" y="75"/>
            <a:ext cx="21150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73"/>
          <p:cNvSpPr/>
          <p:nvPr/>
        </p:nvSpPr>
        <p:spPr>
          <a:xfrm>
            <a:off x="14450" y="75"/>
            <a:ext cx="57384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74"/>
          <p:cNvSpPr/>
          <p:nvPr/>
        </p:nvSpPr>
        <p:spPr>
          <a:xfrm>
            <a:off x="5778306" y="0"/>
            <a:ext cx="3378900" cy="3106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74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75"/>
          <p:cNvSpPr/>
          <p:nvPr/>
        </p:nvSpPr>
        <p:spPr>
          <a:xfrm>
            <a:off x="5778300" y="3118925"/>
            <a:ext cx="3378900" cy="20247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75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5"/>
          <p:cNvSpPr/>
          <p:nvPr/>
        </p:nvSpPr>
        <p:spPr>
          <a:xfrm>
            <a:off x="5778300" y="0"/>
            <a:ext cx="33789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2038350"/>
            <a:ext cx="2590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effect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7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79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0" name="Google Shape;1050;p17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1" name="Google Shape;1051;p17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8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8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8" name="Google Shape;1058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061" name="Google Shape;1061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8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8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68" name="Google Shape;1068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69" name="Google Shape;106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1" name="Google Shape;1071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r>
              <a:rPr lang="en">
                <a:solidFill>
                  <a:srgbClr val="000000"/>
                </a:solidFill>
              </a:rPr>
              <a:t> digit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8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8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78" name="Google Shape;1078;p18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9" name="Google Shape;107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582" y="1626375"/>
            <a:ext cx="1870529" cy="18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2028825"/>
            <a:ext cx="45529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8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85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8" name="Google Shape;1098;p185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9" name="Google Shape;1099;p1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8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6" name="Google Shape;1106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07" name="Google Shape;1107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9" name="Google Shape;1109;p18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8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8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16" name="Google Shape;1116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17" name="Google Shape;111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8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88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26" name="Google Shape;1126;p18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27" name="Google Shape;112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541" y="2390725"/>
            <a:ext cx="757116" cy="4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1962150"/>
            <a:ext cx="39243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9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1" name="Google Shape;1141;p19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2" name="Google Shape;1142;p1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9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9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9" name="Google Shape;1149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50" name="Google Shape;115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53" name="Google Shape;1153;p1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digit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9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9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60" name="Google Shape;1160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61" name="Google Shape;116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9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9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71" name="Google Shape;1171;p19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72" name="Google Shape;117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9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1" name="Google Shape;1181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7" name="Google Shape;1187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19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94" name="Google Shape;1194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96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2" name="Google Shape;120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544" y="1662903"/>
            <a:ext cx="1859700" cy="1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04" name="Google Shape;1204;p1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205" name="Google Shape;120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97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C55AA0-25A6-8B67-8FDD-9BBF9D9C387E}"/>
              </a:ext>
            </a:extLst>
          </p:cNvPr>
          <p:cNvSpPr txBox="1"/>
          <p:nvPr/>
        </p:nvSpPr>
        <p:spPr>
          <a:xfrm>
            <a:off x="1025435" y="1985554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40"/>
            <a:ext cx="2286001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</a:t>
            </a:r>
            <a:r>
              <a:rPr lang="en">
                <a:solidFill>
                  <a:srgbClr val="000000"/>
                </a:solidFill>
              </a:rPr>
              <a:t>nary digi</a:t>
            </a:r>
            <a:r>
              <a:rPr lang="en"/>
              <a:t>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</a:t>
            </a:r>
            <a:r>
              <a:rPr lang="en">
                <a:solidFill>
                  <a:srgbClr val="000000"/>
                </a:solidFill>
              </a:rPr>
              <a:t>nary digi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3591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Welcome! </a:t>
            </a:r>
            <a:endParaRPr sz="1600" dirty="0">
              <a:solidFill>
                <a:schemeClr val="dk1"/>
              </a:solidFill>
            </a:endParaRPr>
          </a:p>
          <a:p>
            <a:pPr lvl="0" indent="-330200">
              <a:buClr>
                <a:schemeClr val="dk1"/>
              </a:buClr>
              <a:buSzPts val="1600"/>
            </a:pPr>
            <a:r>
              <a:rPr lang="en" sz="1600" dirty="0">
                <a:solidFill>
                  <a:schemeClr val="dk1"/>
                </a:solidFill>
              </a:rPr>
              <a:t>Website, syllabus, and FAQs at </a:t>
            </a:r>
            <a:r>
              <a:rPr lang="en-GB" sz="1600" dirty="0">
                <a:solidFill>
                  <a:srgbClr val="FFFF00"/>
                </a:solidFill>
                <a:uFill>
                  <a:noFill/>
                </a:uFill>
              </a:rPr>
              <a:t>https://sq4007-2025.github.io/website/index.html</a:t>
            </a:r>
            <a:r>
              <a:rPr lang="en" sz="1600" dirty="0">
                <a:solidFill>
                  <a:schemeClr val="dk1"/>
                </a:solidFill>
              </a:rPr>
              <a:t>. </a:t>
            </a:r>
            <a:endParaRPr sz="1600" dirty="0">
              <a:solidFill>
                <a:schemeClr val="dk1"/>
              </a:solidFill>
            </a:endParaRPr>
          </a:p>
          <a:p>
            <a:pPr lvl="0" indent="-330200">
              <a:buClr>
                <a:schemeClr val="dk1"/>
              </a:buClr>
              <a:buSzPts val="1600"/>
            </a:pPr>
            <a:r>
              <a:rPr lang="en" sz="1600" dirty="0">
                <a:solidFill>
                  <a:schemeClr val="dk1"/>
                </a:solidFill>
              </a:rPr>
              <a:t>Join us in Discord </a:t>
            </a:r>
            <a:r>
              <a:rPr lang="en-GB" sz="1600" dirty="0">
                <a:solidFill>
                  <a:schemeClr val="accent6"/>
                </a:solidFill>
              </a:rPr>
              <a:t>https://discord.gg/dnNTE6xhhu</a:t>
            </a:r>
            <a:endParaRPr lang="en" sz="1600" dirty="0">
              <a:solidFill>
                <a:schemeClr val="accent6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Join us for a Code Club or </a:t>
            </a:r>
            <a:r>
              <a:rPr lang="en" sz="1600" b="1" dirty="0">
                <a:solidFill>
                  <a:schemeClr val="dk1"/>
                </a:solidFill>
              </a:rPr>
              <a:t>a Puzzle Day</a:t>
            </a:r>
            <a:r>
              <a:rPr lang="en" sz="1600" dirty="0">
                <a:solidFill>
                  <a:schemeClr val="dk1"/>
                </a:solidFill>
              </a:rPr>
              <a:t> ... </a:t>
            </a:r>
            <a:r>
              <a:rPr lang="en-GB" sz="1600" dirty="0">
                <a:solidFill>
                  <a:schemeClr val="dk1"/>
                </a:solidFill>
              </a:rPr>
              <a:t>D</a:t>
            </a:r>
            <a:r>
              <a:rPr lang="en" sz="1600" dirty="0">
                <a:solidFill>
                  <a:schemeClr val="dk1"/>
                </a:solidFill>
              </a:rPr>
              <a:t>ates TBA.  Roommates and friends welcome.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Introduce yourself to your classmates! (To break the ice, tell us a bit about yourself and why you are here!)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Email </a:t>
            </a:r>
            <a:r>
              <a:rPr lang="en" sz="1600" dirty="0">
                <a:solidFill>
                  <a:srgbClr val="FFFF00"/>
                </a:solidFill>
                <a:uFill>
                  <a:noFill/>
                </a:uFill>
              </a:rPr>
              <a:t>the course staff </a:t>
            </a:r>
            <a:r>
              <a:rPr lang="en" sz="1600" dirty="0">
                <a:solidFill>
                  <a:schemeClr val="dk1"/>
                </a:solidFill>
              </a:rPr>
              <a:t>with questions!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66B1C-1023-547C-B8E7-49DDFB41B8C0}"/>
              </a:ext>
            </a:extLst>
          </p:cNvPr>
          <p:cNvSpPr txBox="1"/>
          <p:nvPr/>
        </p:nvSpPr>
        <p:spPr>
          <a:xfrm>
            <a:off x="1025435" y="1985554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base-10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6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7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7" name="Google Shape;357;p7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25" y="0"/>
            <a:ext cx="7762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7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4" name="Google Shape;364;p7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5" name="Google Shape;365;p7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7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2" name="Google Shape;372;p7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3" name="Google Shape;373;p7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4" name="Google Shape;374;p72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1" name="Google Shape;381;p7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2" name="Google Shape;382;p7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3" name="Google Shape;383;p73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4" name="Google Shape;384;p73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5" name="Google Shape;385;p73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7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2" name="Google Shape;392;p7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3" name="Google Shape;393;p7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4" name="Google Shape;394;p74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5" name="Google Shape;395;p74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6" name="Google Shape;396;p74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7" name="Google Shape;397;p74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8" name="Google Shape;398;p74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7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5" name="Google Shape;405;p7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6" name="Google Shape;406;p7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7" name="Google Shape;407;p75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0" name="Google Shape;410;p75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1" name="Google Shape;411;p75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4" name="Google Shape;424;p7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lang="en" sz="1800" baseline="30000">
                <a:solidFill>
                  <a:srgbClr val="FFFFFF"/>
                </a:solidFill>
              </a:rPr>
              <a:t>2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1" name="Google Shape;431;p7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2" name="Google Shape;432;p7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8" name="Google Shape;438;p7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lang="en" sz="1800" baseline="30000">
                <a:solidFill>
                  <a:srgbClr val="FFFFFF"/>
                </a:solidFill>
              </a:rPr>
              <a:t>2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9" name="Google Shape;439;p7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0" name="Google Shape;440;p7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46" name="Google Shape;446;p8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>
            <a:spLocks noGrp="1"/>
          </p:cNvSpPr>
          <p:nvPr>
            <p:ph type="title"/>
          </p:nvPr>
        </p:nvSpPr>
        <p:spPr>
          <a:xfrm>
            <a:off x="879934" y="2150850"/>
            <a:ext cx="722556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of our students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never studied computer science before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8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8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8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9" name="Google Shape;479;p8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8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7" name="Google Shape;487;p8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8" name="Google Shape;488;p8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86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5" name="Google Shape;495;p86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6" name="Google Shape;496;p86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8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3" name="Google Shape;503;p8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4" name="Google Shape;504;p8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8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1" name="Google Shape;511;p8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2" name="Google Shape;512;p8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8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9" name="Google Shape;519;p8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0" name="Google Shape;520;p8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0"/>
          <p:cNvSpPr txBox="1"/>
          <p:nvPr/>
        </p:nvSpPr>
        <p:spPr>
          <a:xfrm>
            <a:off x="2354969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9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7" name="Google Shape;527;p9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8" name="Google Shape;528;p9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9" name="Google Shape;529;p90"/>
          <p:cNvSpPr txBox="1"/>
          <p:nvPr/>
        </p:nvSpPr>
        <p:spPr>
          <a:xfrm>
            <a:off x="28061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ultimately matters in this course is not so much where you end up relative to your classmates but where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end up relative to yourself when you began</a:t>
            </a:r>
            <a:endParaRPr sz="24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40" name="Google Shape;540;p92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1" name="Google Shape;541;p92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2" name="Google Shape;542;p92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3" name="Google Shape;543;p92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4" name="Google Shape;544;p92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5" name="Google Shape;545;p92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6" name="Google Shape;546;p92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7" name="Google Shape;547;p92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53" name="Google Shape;553;p93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4" name="Google Shape;554;p93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5" name="Google Shape;555;p93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6" name="Google Shape;556;p93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7" name="Google Shape;557;p93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8" name="Google Shape;558;p93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9" name="Google Shape;559;p93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60" name="Google Shape;560;p93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71" name="Google Shape;571;p95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2" name="Google Shape;572;p95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3" name="Google Shape;573;p95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4" name="Google Shape;574;p95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5" name="Google Shape;575;p95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6" name="Google Shape;576;p95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7" name="Google Shape;577;p95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8" name="Google Shape;578;p95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9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99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5" name="Google Shape;605;p100"/>
          <p:cNvGraphicFramePr/>
          <p:nvPr/>
        </p:nvGraphicFramePr>
        <p:xfrm>
          <a:off x="952500" y="1750738"/>
          <a:ext cx="7239000" cy="164583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01001000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00100001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" name="Google Shape;610;p101"/>
          <p:cNvGraphicFramePr/>
          <p:nvPr/>
        </p:nvGraphicFramePr>
        <p:xfrm>
          <a:off x="952500" y="1750738"/>
          <a:ext cx="7239000" cy="164583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2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02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3"/>
          <p:cNvSpPr/>
          <p:nvPr/>
        </p:nvSpPr>
        <p:spPr>
          <a:xfrm>
            <a:off x="0" y="0"/>
            <a:ext cx="2259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03"/>
          <p:cNvSpPr/>
          <p:nvPr/>
        </p:nvSpPr>
        <p:spPr>
          <a:xfrm>
            <a:off x="3210975" y="0"/>
            <a:ext cx="59331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" name="Google Shape;629;p104"/>
          <p:cNvGraphicFramePr/>
          <p:nvPr/>
        </p:nvGraphicFramePr>
        <p:xfrm>
          <a:off x="952500" y="1750738"/>
          <a:ext cx="7239000" cy="164583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8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71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04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00163"/>
            <a:ext cx="762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30238"/>
            <a:ext cx="4572000" cy="16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113" y="152400"/>
            <a:ext cx="40217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Unicode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1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11110000100111111001100010000010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4036991106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U+1F602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13" y="153163"/>
            <a:ext cx="4837176" cy="48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0" y="0"/>
            <a:ext cx="86663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1" name="Google Shape;711;p119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" name="Google Shape;716;p120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" name="Google Shape;721;p121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Google Shape;726;p122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1" name="Google Shape;731;p123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B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24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92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738"/>
            <a:ext cx="8839200" cy="292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3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68" name="Google Shape;768;p13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1524</Words>
  <Application>Microsoft Office PowerPoint</Application>
  <PresentationFormat>On-screen Show (16:9)</PresentationFormat>
  <Paragraphs>425</Paragraphs>
  <Slides>167</Slides>
  <Notes>167</Notes>
  <HiddenSlides>16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167</vt:i4>
      </vt:variant>
    </vt:vector>
  </HeadingPairs>
  <TitlesOfParts>
    <vt:vector size="171" baseType="lpstr">
      <vt:lpstr>Arial</vt:lpstr>
      <vt:lpstr>Consolas</vt:lpstr>
      <vt:lpstr>Simple Dark</vt:lpstr>
      <vt:lpstr>Simple Dark</vt:lpstr>
      <vt:lpstr>PowerPoint Presentation</vt:lpstr>
      <vt:lpstr>This is CS50</vt:lpstr>
      <vt:lpstr>PowerPoint Presentation</vt:lpstr>
      <vt:lpstr>PowerPoint Presentation</vt:lpstr>
      <vt:lpstr>most of our students  have never studied computer science before</vt:lpstr>
      <vt:lpstr>what ultimately matters in this course is not so much where you end up relative to your classmates but where  you end up relative to yourself when you began</vt:lpstr>
      <vt:lpstr>PowerPoint Presentation</vt:lpstr>
      <vt:lpstr>computer science</vt:lpstr>
      <vt:lpstr>computational thinking</vt:lpstr>
      <vt:lpstr>problem solving</vt:lpstr>
      <vt:lpstr>PowerPoint Presentation</vt:lpstr>
      <vt:lpstr>unary</vt:lpstr>
      <vt:lpstr>base-1</vt:lpstr>
      <vt:lpstr>base-2</vt:lpstr>
      <vt:lpstr>binary digit</vt:lpstr>
      <vt:lpstr>binary digit</vt:lpstr>
      <vt:lpstr>binary digit</vt:lpstr>
      <vt:lpstr>bitnary digi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base-10</vt:lpstr>
      <vt:lpstr>decimal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ASCII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Unicode</vt:lpstr>
      <vt:lpstr>11110000100111111001100010000010</vt:lpstr>
      <vt:lpstr>4036991106</vt:lpstr>
      <vt:lpstr>U+1F602</vt:lpstr>
      <vt:lpstr>PowerPoint Presentation</vt:lpstr>
      <vt:lpstr>PowerPoint Presentation</vt:lpstr>
      <vt:lpstr>PowerPoint Presentation</vt:lpstr>
      <vt:lpstr>PowerPoint Presentation</vt:lpstr>
      <vt:lpstr>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</vt:lpstr>
      <vt:lpstr>code</vt:lpstr>
      <vt:lpstr>pseudocode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large language models</vt:lpstr>
      <vt:lpstr>PowerPoint Presentation</vt:lpstr>
      <vt:lpstr>PowerPoint Presentation</vt:lpstr>
      <vt:lpstr>Not Reasonable</vt:lpstr>
      <vt:lpstr>Reasonable</vt:lpstr>
      <vt:lpstr>Visual Studio  Github Codespace</vt:lpstr>
      <vt:lpstr>PowerPoint Presentation</vt:lpstr>
      <vt:lpstr>PowerPoint Presentation</vt:lpstr>
      <vt:lpstr>break</vt:lpstr>
      <vt:lpstr>PowerPoint Presentation</vt:lpstr>
      <vt:lpstr>PowerPoint Presentation</vt:lpstr>
      <vt:lpstr>PowerPoint Presentation</vt:lpstr>
      <vt:lpstr>Scratch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 effect</vt:lpstr>
      <vt:lpstr>algorithm</vt:lpstr>
      <vt:lpstr>algorithm</vt:lpstr>
      <vt:lpstr>PowerPoint Presentation</vt:lpstr>
      <vt:lpstr>PowerPoint Presentation</vt:lpstr>
      <vt:lpstr>PowerPoint Presentation</vt:lpstr>
      <vt:lpstr>return value</vt:lpstr>
      <vt:lpstr>algorithm</vt:lpstr>
      <vt:lpstr>algorithm</vt:lpstr>
      <vt:lpstr>PowerPoint Presentation</vt:lpstr>
      <vt:lpstr>PowerPoint Presentation</vt:lpstr>
      <vt:lpstr>PowerPoint Presentation</vt:lpstr>
      <vt:lpstr>algorithm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5</cp:revision>
  <dcterms:modified xsi:type="dcterms:W3CDTF">2025-08-04T21:19:09Z</dcterms:modified>
</cp:coreProperties>
</file>